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096" r:id="rId5"/>
    <p:sldId id="2098" r:id="rId6"/>
    <p:sldId id="2099" r:id="rId7"/>
    <p:sldId id="2101" r:id="rId8"/>
    <p:sldId id="2097" r:id="rId9"/>
  </p:sldIdLst>
  <p:sldSz cx="12192000" cy="6858000"/>
  <p:notesSz cx="6997700" cy="9283700"/>
  <p:embeddedFontLst>
    <p:embeddedFont>
      <p:font typeface="Amaranth" panose="02000503050000020004" pitchFamily="50" charset="0"/>
      <p:regular r:id="rId12"/>
      <p:bold r:id="rId13"/>
      <p:boldItalic r:id="rId14"/>
    </p:embeddedFont>
    <p:embeddedFont>
      <p:font typeface="Britannic Bold" panose="020B0903060703020204" pitchFamily="34" charset="0"/>
      <p:regular r:id="rId15"/>
    </p:embeddedFont>
    <p:embeddedFont>
      <p:font typeface="Cambria Math" panose="02040503050406030204" pitchFamily="18" charset="0"/>
      <p:regular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본고딕 KR Regular" panose="020B0500000000000000" pitchFamily="34" charset="-127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1D9"/>
    <a:srgbClr val="DDB0FF"/>
    <a:srgbClr val="99E3FF"/>
    <a:srgbClr val="FCE5D6"/>
    <a:srgbClr val="FFF2CD"/>
    <a:srgbClr val="00BAFF"/>
    <a:srgbClr val="B14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0" y="1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988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47680-5B45-4075-8EF5-A6499484B3D5}" type="datetimeFigureOut">
              <a:rPr lang="en-US" smtClean="0">
                <a:latin typeface="Amaranth" panose="02000503000000020004" pitchFamily="50" charset="0"/>
              </a:rPr>
              <a:t>1/27/2022</a:t>
            </a:fld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988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86DFC2-323F-45CF-9F5E-8362F361C984}" type="slidenum">
              <a:rPr lang="en-US" smtClean="0">
                <a:latin typeface="Amaranth" panose="02000503000000020004" pitchFamily="50" charset="0"/>
              </a:rPr>
              <a:t>‹#›</a:t>
            </a:fld>
            <a:endParaRPr lang="en-US">
              <a:latin typeface="Amaranth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685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744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7BC75996-6902-45E1-91B2-84002FE0FDDD}" type="datetimeFigureOut">
              <a:rPr lang="ko-KR" altLang="en-US" smtClean="0"/>
              <a:pPr/>
              <a:t>2022-01-27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31" tIns="46516" rIns="93031" bIns="46516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9770" y="4467781"/>
            <a:ext cx="5598160" cy="3655457"/>
          </a:xfrm>
          <a:prstGeom prst="rect">
            <a:avLst/>
          </a:prstGeom>
        </p:spPr>
        <p:txBody>
          <a:bodyPr vert="horz" lIns="93031" tIns="46516" rIns="93031" bIns="46516" rtlCol="0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744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AC3B06DF-F96A-40D8-B2BA-ACB7EF14802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953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89159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69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4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5" indent="0" algn="ctr"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735432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354157"/>
            <a:ext cx="3932237" cy="2140168"/>
          </a:xfrm>
        </p:spPr>
        <p:txBody>
          <a:bodyPr anchor="b">
            <a:noAutofit/>
          </a:bodyPr>
          <a:lstStyle>
            <a:lvl1pPr latinLnBrk="0">
              <a:defRPr sz="36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67299" y="282035"/>
            <a:ext cx="6232071" cy="6439444"/>
          </a:xfrm>
        </p:spPr>
        <p:txBody>
          <a:bodyPr>
            <a:normAutofit/>
          </a:bodyPr>
          <a:lstStyle>
            <a:lvl1pPr marL="274320" indent="-274320" defTabSz="228600" latinLnBrk="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600" b="0" i="0"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defRPr>
            </a:lvl1pPr>
            <a:lvl2pPr marL="868663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400"/>
            </a:lvl2pPr>
            <a:lvl3pPr marL="1371577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000"/>
            </a:lvl3pPr>
            <a:lvl4pPr marL="1714466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4pPr>
            <a:lvl5pPr marL="2171655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556231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latinLnBrk="0">
              <a:defRPr sz="2400"/>
            </a:lvl1pPr>
            <a:lvl2pPr latinLnBrk="0">
              <a:defRPr sz="2000"/>
            </a:lvl2pPr>
            <a:lvl3pPr latinLnBrk="0">
              <a:defRPr sz="1800"/>
            </a:lvl3pPr>
            <a:lvl4pPr latinLnBrk="0">
              <a:defRPr sz="1600"/>
            </a:lvl4pPr>
            <a:lvl5pPr latinLnBrk="0"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766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marL="273600" indent="-273600" latinLnBrk="0">
              <a:buFont typeface="+mj-lt"/>
              <a:buAutoNum type="arabicPeriod"/>
              <a:defRPr sz="2400"/>
            </a:lvl1pPr>
            <a:lvl2pPr marL="687600" indent="-273600" latinLnBrk="0">
              <a:buFont typeface="+mj-lt"/>
              <a:buAutoNum type="arabicPeriod"/>
              <a:defRPr sz="2000"/>
            </a:lvl2pPr>
            <a:lvl3pPr marL="1144800" indent="-230400" latinLnBrk="0">
              <a:buFont typeface="+mj-lt"/>
              <a:buAutoNum type="arabicPeriod"/>
              <a:defRPr sz="1800"/>
            </a:lvl3pPr>
            <a:lvl4pPr latinLnBrk="0"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59430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Black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>
            <a:lvl1pPr latinLnBrk="0"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 latinLnBrk="0"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 latinLnBrk="0"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 latinLnBrk="0"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 latinLnBrk="0"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18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1839736"/>
            <a:ext cx="10515600" cy="2127254"/>
          </a:xfrm>
        </p:spPr>
        <p:txBody>
          <a:bodyPr>
            <a:no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838200" y="4079526"/>
            <a:ext cx="10515600" cy="227682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4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 latinLnBrk="0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814761"/>
            <a:ext cx="10515600" cy="1274893"/>
          </a:xfrm>
        </p:spPr>
        <p:txBody>
          <a:bodyPr>
            <a:normAutofit/>
          </a:bodyPr>
          <a:lstStyle>
            <a:lvl1pPr marL="0" indent="0" latinLnBrk="0" hangingPunct="1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3617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33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778399"/>
            <a:ext cx="5157787" cy="648001"/>
          </a:xfrm>
        </p:spPr>
        <p:txBody>
          <a:bodyPr anchor="ctr">
            <a:normAutofit/>
          </a:bodyPr>
          <a:lstStyle>
            <a:lvl1pPr marL="0" indent="0" latinLnBrk="0">
              <a:buNone/>
              <a:defRPr sz="2800" b="1" baseline="0">
                <a:latin typeface="+mj-lt"/>
                <a:ea typeface="+mj-ea"/>
                <a:cs typeface="SirinStencil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2" y="1778399"/>
            <a:ext cx="5183188" cy="648001"/>
          </a:xfrm>
        </p:spPr>
        <p:txBody>
          <a:bodyPr anchor="ctr">
            <a:normAutofit/>
          </a:bodyPr>
          <a:lstStyle>
            <a:lvl1pPr marL="0" indent="0">
              <a:buNone/>
              <a:defRPr lang="en-US" altLang="ko-KR" sz="2800" b="1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Monoton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marL="0" lv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44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63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D17A344-6D7C-4984-BF17-9AE7BEB57807}"/>
              </a:ext>
            </a:extLst>
          </p:cNvPr>
          <p:cNvGrpSpPr/>
          <p:nvPr userDrawn="1"/>
        </p:nvGrpSpPr>
        <p:grpSpPr>
          <a:xfrm>
            <a:off x="0" y="6516093"/>
            <a:ext cx="1716737" cy="313861"/>
            <a:chOff x="9574310" y="475081"/>
            <a:chExt cx="1716737" cy="31386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801D1905-60D7-4932-BD69-3101B5A05C21}"/>
                </a:ext>
              </a:extLst>
            </p:cNvPr>
            <p:cNvCxnSpPr>
              <a:cxnSpLocks/>
            </p:cNvCxnSpPr>
            <p:nvPr/>
          </p:nvCxnSpPr>
          <p:spPr>
            <a:xfrm>
              <a:off x="11291047" y="488011"/>
              <a:ext cx="0" cy="288000"/>
            </a:xfrm>
            <a:prstGeom prst="line">
              <a:avLst/>
            </a:prstGeom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바닥글 개체 틀 3">
              <a:extLst>
                <a:ext uri="{FF2B5EF4-FFF2-40B4-BE49-F238E27FC236}">
                  <a16:creationId xmlns:a16="http://schemas.microsoft.com/office/drawing/2014/main" id="{ECA9A5FF-CD52-47B4-B8AE-FC54A2D3B886}"/>
                </a:ext>
              </a:extLst>
            </p:cNvPr>
            <p:cNvSpPr txBox="1">
              <a:spLocks/>
            </p:cNvSpPr>
            <p:nvPr/>
          </p:nvSpPr>
          <p:spPr>
            <a:xfrm>
              <a:off x="9574310" y="475081"/>
              <a:ext cx="1689841" cy="313861"/>
            </a:xfrm>
            <a:prstGeom prst="rect">
              <a:avLst/>
            </a:prstGeom>
            <a:ln w="28575" cap="flat" cmpd="sng" algn="ctr">
              <a:noFill/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solidFill>
                    <a:schemeClr val="tx1"/>
                  </a:solidFill>
                </a:rPr>
                <a:t>Hacker’s In </a:t>
              </a:r>
              <a:r>
                <a:rPr lang="en-US" altLang="ko-KR" err="1">
                  <a:solidFill>
                    <a:schemeClr val="tx1"/>
                  </a:solidFill>
                </a:rPr>
                <a:t>inTrusion</a:t>
              </a:r>
              <a:endParaRPr lang="en-US" altLang="ko-KR">
                <a:solidFill>
                  <a:schemeClr val="tx1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6CA62D2-8D3B-472E-A60D-AE93019400FD}"/>
              </a:ext>
            </a:extLst>
          </p:cNvPr>
          <p:cNvSpPr txBox="1"/>
          <p:nvPr userDrawn="1"/>
        </p:nvSpPr>
        <p:spPr>
          <a:xfrm>
            <a:off x="1689841" y="6516093"/>
            <a:ext cx="527482" cy="313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B15BF13-0622-4A59-B29F-164774F9CAD9}" type="slidenum">
              <a:rPr lang="ko-KR" altLang="en-US" sz="1400" b="1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pPr algn="ctr"/>
              <a:t>‹#›</a:t>
            </a:fld>
            <a:endParaRPr lang="ko-KR" altLang="en-US" sz="1400" b="1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94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71" r:id="rId8"/>
    <p:sldLayoutId id="2147483667" r:id="rId9"/>
    <p:sldLayoutId id="2147483668" r:id="rId10"/>
    <p:sldLayoutId id="2147483669" r:id="rId11"/>
    <p:sldLayoutId id="214748367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hd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000" b="0" kern="1200" spc="100" baseline="0">
          <a:solidFill>
            <a:schemeClr val="tx1"/>
          </a:solidFill>
          <a:latin typeface="+mj-lt"/>
          <a:ea typeface="+mj-ea"/>
          <a:cs typeface="Bungee Shade" charset="0"/>
        </a:defRPr>
      </a:lvl1pPr>
    </p:titleStyle>
    <p:bodyStyle>
      <a:lvl1pPr marL="274320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FF3300"/>
        </a:buClr>
        <a:buFont typeface="Arial" panose="020B0604020202020204" pitchFamily="34" charset="0"/>
        <a:buChar char="•"/>
        <a:defRPr sz="2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1pPr>
      <a:lvl2pPr marL="685783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50"/>
        </a:buClr>
        <a:buFont typeface="Wingdings" panose="05000000000000000000" pitchFamily="2" charset="2"/>
        <a:buChar char=""/>
        <a:defRPr sz="2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2pPr>
      <a:lvl3pPr marL="1142971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F0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3pPr>
      <a:lvl4pPr marL="1600160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4pPr>
      <a:lvl5pPr marL="2057349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8D8969E-CC12-44CF-A0E5-2668927841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err="1"/>
              <a:t>QnA</a:t>
            </a:r>
            <a:endParaRPr lang="ko-KR" altLang="en-US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A5387161-A1A7-4BDE-8FF7-D23BBF350F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Freshman Seminar</a:t>
            </a:r>
          </a:p>
          <a:p>
            <a:r>
              <a:rPr lang="en-US" altLang="ko-KR" dirty="0"/>
              <a:t>2022.01.25.</a:t>
            </a:r>
          </a:p>
          <a:p>
            <a:r>
              <a:rPr lang="en-US" altLang="ko-KR" dirty="0" err="1"/>
              <a:t>Sumin</a:t>
            </a:r>
            <a:r>
              <a:rPr lang="en-US" altLang="ko-KR" dirty="0"/>
              <a:t> Sohn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0835EE-67FE-4A76-B5CB-FB7CB2173670}"/>
              </a:ext>
            </a:extLst>
          </p:cNvPr>
          <p:cNvSpPr txBox="1"/>
          <p:nvPr/>
        </p:nvSpPr>
        <p:spPr>
          <a:xfrm>
            <a:off x="5638800" y="298704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2067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731B53-C217-45DB-9AFE-E4D3DD863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Type of Attacks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69ECC7-227C-43A0-9EBC-E942F8DB5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Known plaintext attack</a:t>
            </a:r>
          </a:p>
          <a:p>
            <a:pPr lvl="1"/>
            <a:r>
              <a:rPr lang="en-US" altLang="ko-KR" dirty="0"/>
              <a:t>The attacker knows all of plaintext ciphertext pairs</a:t>
            </a:r>
          </a:p>
          <a:p>
            <a:pPr lvl="1"/>
            <a:r>
              <a:rPr lang="en-US" altLang="ko-KR" dirty="0"/>
              <a:t>Goal is to derive the key</a:t>
            </a:r>
          </a:p>
          <a:p>
            <a:r>
              <a:rPr lang="en-US" altLang="ko-KR" dirty="0"/>
              <a:t>Chosen plaintext attack</a:t>
            </a:r>
          </a:p>
          <a:p>
            <a:pPr lvl="1"/>
            <a:r>
              <a:rPr lang="en-US" altLang="ko-KR" dirty="0"/>
              <a:t>The attacker can encrypt plaintext message</a:t>
            </a:r>
          </a:p>
          <a:p>
            <a:pPr lvl="1"/>
            <a:r>
              <a:rPr lang="en-US" altLang="ko-KR" dirty="0"/>
              <a:t>Goal is to derive the key</a:t>
            </a:r>
          </a:p>
          <a:p>
            <a:r>
              <a:rPr lang="en-US" altLang="ko-KR" dirty="0"/>
              <a:t>Known ciphertext attack</a:t>
            </a:r>
          </a:p>
          <a:p>
            <a:pPr lvl="1"/>
            <a:r>
              <a:rPr lang="en-US" altLang="ko-KR" dirty="0"/>
              <a:t>The attacker has access only to a set of ciphertexts</a:t>
            </a:r>
          </a:p>
          <a:p>
            <a:r>
              <a:rPr lang="en-US" altLang="ko-KR" dirty="0"/>
              <a:t>Chosen ciphertext attack</a:t>
            </a:r>
          </a:p>
          <a:p>
            <a:pPr lvl="1"/>
            <a:r>
              <a:rPr lang="en-US" altLang="ko-KR" dirty="0"/>
              <a:t>The attacker can decrypt ciphertext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6878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9AB98-AC84-41B6-89CE-A368ED208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Known/Chosen</a:t>
            </a:r>
            <a:r>
              <a:rPr lang="ko-KR" altLang="en-US" dirty="0"/>
              <a:t> </a:t>
            </a:r>
            <a:r>
              <a:rPr lang="en-US" altLang="ko-KR" dirty="0"/>
              <a:t>Plaintext Attack on </a:t>
            </a:r>
            <a:r>
              <a:rPr lang="en-US" altLang="ko-KR" dirty="0" err="1"/>
              <a:t>Elgamal</a:t>
            </a:r>
            <a:r>
              <a:rPr lang="en-US" altLang="ko-KR" dirty="0"/>
              <a:t> Cryptosystem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E3EB0865-6013-4FDC-A8F2-CE6A8FC7810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Given plaintext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,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and cipher text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ko-KR" alt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, 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=(</m:t>
                    </m:r>
                    <m:sSubSup>
                      <m:sSub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dirty="0"/>
                  <a:t> </a:t>
                </a:r>
                <a:endParaRPr lang="en-US" altLang="ko-KR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ko-KR" alt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b="0" i="1" dirty="0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p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,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b="0" i="1" dirty="0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p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sSub>
                          <m:sSubPr>
                            <m:ctrlP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sup>
                    </m:sSup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ko-KR" alt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𝐾𝑀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Attacker don’t know about secret number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And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ko-KR" dirty="0"/>
                  <a:t> can be changed each times</a:t>
                </a:r>
              </a:p>
              <a:p>
                <a:r>
                  <a:rPr lang="en-US" altLang="ko-KR" dirty="0"/>
                  <a:t>It is infeasible to find private key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since attacker need to solve discrete problems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𝑑𝑙𝑜𝑔</m:t>
                        </m:r>
                      </m:e>
                      <m:sub>
                        <m:r>
                          <a:rPr lang="ko-KR" alt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,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𝑑𝑙𝑜𝑔</m:t>
                        </m:r>
                      </m:e>
                      <m:sub>
                        <m:r>
                          <a:rPr lang="ko-KR" alt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</m:e>
                    </m:d>
                  </m:oMath>
                </a14:m>
                <a:endParaRPr lang="en-US" altLang="ko-KR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altLang="ko-KR" dirty="0"/>
                  <a:t> is known from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dirty="0" smtClean="0"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altLang="ko-KR" b="0" i="0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altLang="ko-KR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After knowing the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ko-KR" dirty="0"/>
                  <a:t>,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𝑘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𝑑𝑙𝑜𝑔</m:t>
                        </m:r>
                      </m:e>
                      <m:sub>
                        <m:r>
                          <a:rPr lang="ko-KR" alt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E3EB0865-6013-4FDC-A8F2-CE6A8FC781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9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59057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2C98E6-4BF0-4C9E-B72E-856D01109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Known</a:t>
            </a:r>
            <a:r>
              <a:rPr lang="ko-KR" altLang="en-US" dirty="0"/>
              <a:t> </a:t>
            </a:r>
            <a:r>
              <a:rPr lang="en-US" altLang="ko-KR" dirty="0"/>
              <a:t>Ciphertext Attack on </a:t>
            </a:r>
            <a:r>
              <a:rPr lang="en-US" altLang="ko-KR" dirty="0" err="1"/>
              <a:t>Elgamal</a:t>
            </a:r>
            <a:r>
              <a:rPr lang="en-US" altLang="ko-KR" dirty="0"/>
              <a:t> Cryptosystem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10DFB642-B474-492F-ADE6-96B0EF222C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Attacker only knows about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ko-KR" alt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ko-KR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, 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=(</m:t>
                    </m:r>
                    <m:sSubSup>
                      <m:sSub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The condition is similar to plain text attacks</a:t>
                </a:r>
              </a:p>
              <a:p>
                <a:r>
                  <a:rPr lang="en-US" altLang="ko-KR" dirty="0"/>
                  <a:t>Attacker doesn’t even know about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10DFB642-B474-492F-ADE6-96B0EF222C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9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3261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D28C10-592E-4CFB-A790-99574E0CD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Q1. Which type of attack is effective to </a:t>
            </a:r>
            <a:r>
              <a:rPr lang="en-US" altLang="ko-KR" dirty="0" err="1"/>
              <a:t>Elgamal</a:t>
            </a:r>
            <a:r>
              <a:rPr lang="en-US" altLang="ko-KR" dirty="0"/>
              <a:t> cryptographic system?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CAFB842-FB18-4CCE-984F-92885DF7CC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Chosen ciphertext attack</a:t>
                </a:r>
              </a:p>
              <a:p>
                <a:r>
                  <a:rPr lang="en-US" altLang="ko-KR" dirty="0"/>
                  <a:t>Proof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</m:s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,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sSubSup>
                          <m:sSub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p>
                        </m:sSubSup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Calculate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bSup>
                      <m:sSub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b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′×</m:t>
                    </m:r>
                    <m:sSubSup>
                      <m:sSub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p>
                    </m:sSub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 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=(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′×</m:t>
                    </m:r>
                  </m:oMath>
                </a14:m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p>
                    </m:sSubSup>
                    <m:r>
                      <a:rPr lang="en-US" altLang="ko-KR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𝑚𝑜𝑑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Decrypt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ko-KR" dirty="0"/>
                  <a:t> and get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×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Now we can get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ko-KR" dirty="0"/>
                  <a:t> by multiplying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altLang="ko-KR" dirty="0"/>
                  <a:t> to above result</a:t>
                </a:r>
              </a:p>
              <a:p>
                <a:pPr lvl="1"/>
                <a:endParaRPr lang="en-US" altLang="ko-KR" dirty="0"/>
              </a:p>
              <a:p>
                <a:pPr lvl="1"/>
                <a:endParaRPr lang="en-US" altLang="ko-KR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CAFB842-FB18-4CCE-984F-92885DF7CC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9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6218504"/>
      </p:ext>
    </p:extLst>
  </p:cSld>
  <p:clrMapOvr>
    <a:masterClrMapping/>
  </p:clrMapOvr>
</p:sld>
</file>

<file path=ppt/theme/theme1.xml><?xml version="1.0" encoding="utf-8"?>
<a:theme xmlns:a="http://schemas.openxmlformats.org/drawingml/2006/main" name="One Lis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Britannic Bold"/>
        <a:ea typeface="본명조 Heavy"/>
        <a:cs typeface=""/>
      </a:majorFont>
      <a:minorFont>
        <a:latin typeface="Amaranth"/>
        <a:ea typeface="본고딕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2EDE3412-EFF5-4690-9B6E-675B9B7DDBD1}" vid="{D35ADE08-6298-4040-BCAC-34889558571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9803894976C664094BC244E834D597E" ma:contentTypeVersion="14" ma:contentTypeDescription="새 문서를 만듭니다." ma:contentTypeScope="" ma:versionID="a72fa826bce4887785e2e2e45ebe0d5f">
  <xsd:schema xmlns:xsd="http://www.w3.org/2001/XMLSchema" xmlns:xs="http://www.w3.org/2001/XMLSchema" xmlns:p="http://schemas.microsoft.com/office/2006/metadata/properties" xmlns:ns3="0d522543-8793-44c8-9457-519c892f4be5" xmlns:ns4="812fab35-c44d-4a38-bd01-9fe9f532c3bb" targetNamespace="http://schemas.microsoft.com/office/2006/metadata/properties" ma:root="true" ma:fieldsID="f8ae8784ac8849d0d477ef762ef62b6f" ns3:_="" ns4:_="">
    <xsd:import namespace="0d522543-8793-44c8-9457-519c892f4be5"/>
    <xsd:import namespace="812fab35-c44d-4a38-bd01-9fe9f532c3b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522543-8793-44c8-9457-519c892f4b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2fab35-c44d-4a38-bd01-9fe9f532c3b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39152C-55C3-458E-8285-4CAF161E92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C8A7E39-9CEF-4121-BCDD-30BE4995DB98}">
  <ds:schemaRefs>
    <ds:schemaRef ds:uri="0d522543-8793-44c8-9457-519c892f4be5"/>
    <ds:schemaRef ds:uri="812fab35-c44d-4a38-bd01-9fe9f532c3b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E26B855-E850-4B52-9B60-A750A964C4FA}">
  <ds:schemaRefs>
    <ds:schemaRef ds:uri="0d522543-8793-44c8-9457-519c892f4be5"/>
    <ds:schemaRef ds:uri="812fab35-c44d-4a38-bd01-9fe9f532c3b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hit 220103_수정</Template>
  <TotalTime>87</TotalTime>
  <Words>278</Words>
  <Application>Microsoft Office PowerPoint</Application>
  <PresentationFormat>와이드스크린</PresentationFormat>
  <Paragraphs>37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Amaranth</vt:lpstr>
      <vt:lpstr>Arial</vt:lpstr>
      <vt:lpstr>Wingdings</vt:lpstr>
      <vt:lpstr>Britannic Bold</vt:lpstr>
      <vt:lpstr>본고딕 KR Regular</vt:lpstr>
      <vt:lpstr>Consolas</vt:lpstr>
      <vt:lpstr>Cambria Math</vt:lpstr>
      <vt:lpstr>One List</vt:lpstr>
      <vt:lpstr>QnA</vt:lpstr>
      <vt:lpstr>Type of Attacks</vt:lpstr>
      <vt:lpstr>Known/Chosen Plaintext Attack on Elgamal Cryptosystem</vt:lpstr>
      <vt:lpstr>Known Ciphertext Attack on Elgamal Cryptosystem</vt:lpstr>
      <vt:lpstr>Q1. Which type of attack is effective to Elgamal cryptographic system?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QnA</dc:title>
  <dc:creator>august99@o365.skku.edu</dc:creator>
  <cp:lastModifiedBy>손수민</cp:lastModifiedBy>
  <cp:revision>5</cp:revision>
  <cp:lastPrinted>2016-11-28T00:53:03Z</cp:lastPrinted>
  <dcterms:created xsi:type="dcterms:W3CDTF">2022-01-18T04:19:07Z</dcterms:created>
  <dcterms:modified xsi:type="dcterms:W3CDTF">2022-01-27T06:13:02Z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0x010100D9803894976C664094BC244E834D597E</vt:lpwstr>
  </property>
</Properties>
</file>

<file path=docProps/thumbnail.jpeg>
</file>